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83" r:id="rId4"/>
    <p:sldId id="284" r:id="rId5"/>
    <p:sldId id="277" r:id="rId6"/>
    <p:sldId id="266" r:id="rId7"/>
    <p:sldId id="292" r:id="rId8"/>
    <p:sldId id="356" r:id="rId9"/>
    <p:sldId id="291" r:id="rId10"/>
    <p:sldId id="357" r:id="rId11"/>
    <p:sldId id="358" r:id="rId12"/>
    <p:sldId id="350" r:id="rId13"/>
    <p:sldId id="359" r:id="rId14"/>
    <p:sldId id="351" r:id="rId15"/>
    <p:sldId id="276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1258" userDrawn="1">
          <p15:clr>
            <a:srgbClr val="A4A3A4"/>
          </p15:clr>
        </p15:guide>
        <p15:guide id="2" pos="5117" userDrawn="1">
          <p15:clr>
            <a:srgbClr val="A4A3A4"/>
          </p15:clr>
        </p15:guide>
        <p15:guide id="3" pos="1647" userDrawn="1">
          <p15:clr>
            <a:srgbClr val="A4A3A4"/>
          </p15:clr>
        </p15:guide>
        <p15:guide id="4" pos="13713" userDrawn="1">
          <p15:clr>
            <a:srgbClr val="A4A3A4"/>
          </p15:clr>
        </p15:guide>
        <p15:guide id="5" orient="horz" pos="7382" userDrawn="1">
          <p15:clr>
            <a:srgbClr val="A4A3A4"/>
          </p15:clr>
        </p15:guide>
        <p15:guide id="6" orient="horz" pos="1961" userDrawn="1">
          <p15:clr>
            <a:srgbClr val="A4A3A4"/>
          </p15:clr>
        </p15:guide>
        <p15:guide id="7" orient="horz" pos="2982" userDrawn="1">
          <p15:clr>
            <a:srgbClr val="A4A3A4"/>
          </p15:clr>
        </p15:guide>
        <p15:guide id="8" orient="horz" pos="941" userDrawn="1">
          <p15:clr>
            <a:srgbClr val="A4A3A4"/>
          </p15:clr>
        </p15:guide>
        <p15:guide id="9" orient="horz" pos="7064" userDrawn="1">
          <p15:clr>
            <a:srgbClr val="A4A3A4"/>
          </p15:clr>
        </p15:guide>
        <p15:guide id="10" orient="horz" pos="4071" userDrawn="1">
          <p15:clr>
            <a:srgbClr val="A4A3A4"/>
          </p15:clr>
        </p15:guide>
        <p15:guide id="11" orient="horz" pos="30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9898"/>
    <a:srgbClr val="A64798"/>
    <a:srgbClr val="525860"/>
    <a:srgbClr val="A4A3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 showGuides="1">
      <p:cViewPr varScale="1">
        <p:scale>
          <a:sx n="52" d="100"/>
          <a:sy n="52" d="100"/>
        </p:scale>
        <p:origin x="896" y="224"/>
      </p:cViewPr>
      <p:guideLst>
        <p:guide orient="horz" pos="1258"/>
        <p:guide pos="5117"/>
        <p:guide pos="1647"/>
        <p:guide pos="13713"/>
        <p:guide orient="horz" pos="7382"/>
        <p:guide orient="horz" pos="1961"/>
        <p:guide orient="horz" pos="2982"/>
        <p:guide orient="horz" pos="941"/>
        <p:guide orient="horz" pos="7064"/>
        <p:guide orient="horz" pos="4071"/>
        <p:guide orient="horz" pos="30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41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xmlns="" id="{AB59A632-C249-43A5-8C62-8D250CCA95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F218A66E-5D9F-4A22-82B1-737F2F18E0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8CE6978B-BC63-4BF0-B076-A344A05CC9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AABA31C2-8CA6-4131-A865-B42F6C456B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1FBFC-F0B3-4EC9-812F-1CE7C60DADD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88873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85305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–Иван Арсентьев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«Место ввода цитаты».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Текст заголовка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в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3 ш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hf sldNum="0" hdr="0" ft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55619" y="5920722"/>
            <a:ext cx="19549605" cy="460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6600" cap="all" dirty="0">
                <a:latin typeface="PFBeauSansPro-Regular" panose="02000500000000020004" pitchFamily="50" charset="0"/>
                <a:sym typeface="PFBeauSansPro-Bold"/>
              </a:rPr>
              <a:t>Занятие 7</a:t>
            </a:r>
          </a:p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10000" b="1" cap="all" dirty="0" smtClean="0">
                <a:sym typeface="PFBeauSansPro-Bold"/>
              </a:rPr>
              <a:t>Базы данных и их доступы</a:t>
            </a:r>
            <a:r>
              <a:rPr lang="en-US" sz="10000" b="1" cap="all" dirty="0" smtClean="0">
                <a:sym typeface="PFBeauSansPro-Bold"/>
              </a:rPr>
              <a:t> </a:t>
            </a:r>
            <a:endParaRPr lang="ru-RU" dirty="0"/>
          </a:p>
        </p:txBody>
      </p:sp>
      <p:pic>
        <p:nvPicPr>
          <p:cNvPr id="8" name="pasted-image.pdf">
            <a:extLst>
              <a:ext uri="{FF2B5EF4-FFF2-40B4-BE49-F238E27FC236}">
                <a16:creationId xmlns:a16="http://schemas.microsoft.com/office/drawing/2014/main" xmlns="" id="{8406B437-B6C7-4DB9-8A6B-6FD3B907A0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14613" y="1493838"/>
            <a:ext cx="3841870" cy="10680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3113903" y="3212757"/>
            <a:ext cx="18824634" cy="9366421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241737" y="2144574"/>
            <a:ext cx="469680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Локальная сеть</a:t>
            </a:r>
            <a:endParaRPr kumimoji="0" lang="ru-RU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5093" y="6679639"/>
            <a:ext cx="1771318" cy="39497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логин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 smtClean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VPN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RDP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Стрелка вправо 17"/>
          <p:cNvSpPr/>
          <p:nvPr/>
        </p:nvSpPr>
        <p:spPr>
          <a:xfrm>
            <a:off x="2520778" y="7000015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Стрелка вправо 18"/>
          <p:cNvSpPr/>
          <p:nvPr/>
        </p:nvSpPr>
        <p:spPr>
          <a:xfrm>
            <a:off x="2496065" y="848909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Стрелка вправо 19"/>
          <p:cNvSpPr/>
          <p:nvPr/>
        </p:nvSpPr>
        <p:spPr>
          <a:xfrm>
            <a:off x="2471352" y="99781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14556259" y="6888200"/>
            <a:ext cx="6846818" cy="5055296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91135" y="5884550"/>
            <a:ext cx="381194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База данных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16403882" y="8551321"/>
            <a:ext cx="4654344" cy="2680048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793963" y="7578366"/>
            <a:ext cx="5264263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SELECT </a:t>
            </a:r>
            <a:r>
              <a:rPr lang="mr-IN" dirty="0" smtClean="0"/>
              <a:t>…</a:t>
            </a:r>
            <a:r>
              <a:rPr lang="en-US" dirty="0" smtClean="0"/>
              <a:t> FROM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418015230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3113903" y="3212757"/>
            <a:ext cx="18824634" cy="9366421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241737" y="2144574"/>
            <a:ext cx="469680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Локальная сеть</a:t>
            </a:r>
            <a:endParaRPr kumimoji="0" lang="ru-RU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8526162" y="5090984"/>
            <a:ext cx="13169359" cy="7127112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776412" y="4017299"/>
            <a:ext cx="8919109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Виртуальная машина / сервер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8915" y="6756584"/>
            <a:ext cx="4267194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22 (</a:t>
            </a: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SSH)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/>
              <a:t>5432 (Postgres)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27017</a:t>
            </a:r>
            <a:r>
              <a:rPr kumimoji="0" lang="en-US" sz="4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 (Mongo)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baseline="0" dirty="0" err="1" smtClean="0"/>
              <a:t>Redis</a:t>
            </a:r>
            <a:r>
              <a:rPr lang="en-US" sz="4000" dirty="0" smtClean="0"/>
              <a:t> (6379)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MySQL (3306)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/>
              <a:t>Clickhouse</a:t>
            </a:r>
            <a:r>
              <a:rPr lang="en-US" sz="4000" dirty="0" smtClean="0"/>
              <a:t> (8123)</a:t>
            </a:r>
            <a:endParaRPr kumimoji="0" lang="ru-RU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5" name="Стрелка вправо 4"/>
          <p:cNvSpPr/>
          <p:nvPr/>
        </p:nvSpPr>
        <p:spPr>
          <a:xfrm>
            <a:off x="7996109" y="6993924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Стрелка вправо 11"/>
          <p:cNvSpPr/>
          <p:nvPr/>
        </p:nvSpPr>
        <p:spPr>
          <a:xfrm>
            <a:off x="7996109" y="7624119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Стрелка вправо 12"/>
          <p:cNvSpPr/>
          <p:nvPr/>
        </p:nvSpPr>
        <p:spPr>
          <a:xfrm>
            <a:off x="7996109" y="8204886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Стрелка вправо 13"/>
          <p:cNvSpPr/>
          <p:nvPr/>
        </p:nvSpPr>
        <p:spPr>
          <a:xfrm>
            <a:off x="7996109" y="88103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" name="Стрелка вправо 14"/>
          <p:cNvSpPr/>
          <p:nvPr/>
        </p:nvSpPr>
        <p:spPr>
          <a:xfrm>
            <a:off x="7996109" y="9415848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Стрелка вправо 15"/>
          <p:cNvSpPr/>
          <p:nvPr/>
        </p:nvSpPr>
        <p:spPr>
          <a:xfrm>
            <a:off x="7996109" y="10046043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5093" y="6679639"/>
            <a:ext cx="1771318" cy="39497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логин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 smtClean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VPN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RDP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Стрелка вправо 17"/>
          <p:cNvSpPr/>
          <p:nvPr/>
        </p:nvSpPr>
        <p:spPr>
          <a:xfrm>
            <a:off x="2520778" y="7000015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Стрелка вправо 18"/>
          <p:cNvSpPr/>
          <p:nvPr/>
        </p:nvSpPr>
        <p:spPr>
          <a:xfrm>
            <a:off x="2496065" y="848909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Стрелка вправо 19"/>
          <p:cNvSpPr/>
          <p:nvPr/>
        </p:nvSpPr>
        <p:spPr>
          <a:xfrm>
            <a:off x="2471352" y="99781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14556259" y="6888200"/>
            <a:ext cx="6846818" cy="5055296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91135" y="5884550"/>
            <a:ext cx="381194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База данных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16403882" y="8551321"/>
            <a:ext cx="4654344" cy="2680048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793963" y="7578366"/>
            <a:ext cx="5264263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SELECT </a:t>
            </a:r>
            <a:r>
              <a:rPr lang="mr-IN" dirty="0" smtClean="0"/>
              <a:t>…</a:t>
            </a:r>
            <a:r>
              <a:rPr lang="en-US" dirty="0" smtClean="0"/>
              <a:t> FROM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881348415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67861" y="2527944"/>
            <a:ext cx="11487119" cy="16414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Открыть порты на </a:t>
            </a:r>
            <a:r>
              <a:rPr lang="ru-RU" dirty="0" err="1" smtClean="0"/>
              <a:t>виртуалке</a:t>
            </a:r>
            <a:r>
              <a:rPr lang="ru-RU" dirty="0" smtClean="0"/>
              <a:t> / сервере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На </a:t>
            </a: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Linux 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можно использовать</a:t>
            </a:r>
            <a:r>
              <a:rPr kumimoji="0" lang="ru-RU" sz="5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sz="5000" b="0" i="0" u="none" strike="noStrike" cap="none" spc="0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iptables</a:t>
            </a: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861" y="6034039"/>
            <a:ext cx="14867348" cy="4815193"/>
          </a:xfrm>
          <a:prstGeom prst="rect">
            <a:avLst/>
          </a:prstGeom>
        </p:spPr>
      </p:pic>
      <p:pic>
        <p:nvPicPr>
          <p:cNvPr id="17" name="Изображение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3775" y="11244649"/>
            <a:ext cx="9409834" cy="219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599168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3113903" y="3212757"/>
            <a:ext cx="18824634" cy="9366421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241737" y="2144574"/>
            <a:ext cx="469680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Локальная сеть</a:t>
            </a:r>
            <a:endParaRPr kumimoji="0" lang="ru-RU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8526162" y="5090984"/>
            <a:ext cx="13169359" cy="7127112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776412" y="4017299"/>
            <a:ext cx="8919109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Виртуальная машина / сервер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8915" y="6756584"/>
            <a:ext cx="4267194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22 (</a:t>
            </a: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SSH)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smtClean="0"/>
              <a:t>5432 (Postgres)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27017</a:t>
            </a:r>
            <a:r>
              <a:rPr kumimoji="0" lang="en-US" sz="4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 (Mongo)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baseline="0" dirty="0" err="1" smtClean="0"/>
              <a:t>Redis</a:t>
            </a:r>
            <a:r>
              <a:rPr lang="en-US" sz="4000" dirty="0" smtClean="0"/>
              <a:t> (6379)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MySQL (3306)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 err="1" smtClean="0"/>
              <a:t>Clickhouse</a:t>
            </a:r>
            <a:r>
              <a:rPr lang="en-US" sz="4000" dirty="0" smtClean="0"/>
              <a:t> (8123)</a:t>
            </a:r>
            <a:endParaRPr kumimoji="0" lang="ru-RU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5" name="Стрелка вправо 4"/>
          <p:cNvSpPr/>
          <p:nvPr/>
        </p:nvSpPr>
        <p:spPr>
          <a:xfrm>
            <a:off x="7996109" y="6993924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" name="Стрелка вправо 11"/>
          <p:cNvSpPr/>
          <p:nvPr/>
        </p:nvSpPr>
        <p:spPr>
          <a:xfrm>
            <a:off x="7996109" y="7624119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Стрелка вправо 12"/>
          <p:cNvSpPr/>
          <p:nvPr/>
        </p:nvSpPr>
        <p:spPr>
          <a:xfrm>
            <a:off x="7996109" y="8204886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Стрелка вправо 13"/>
          <p:cNvSpPr/>
          <p:nvPr/>
        </p:nvSpPr>
        <p:spPr>
          <a:xfrm>
            <a:off x="7996109" y="88103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" name="Стрелка вправо 14"/>
          <p:cNvSpPr/>
          <p:nvPr/>
        </p:nvSpPr>
        <p:spPr>
          <a:xfrm>
            <a:off x="7996109" y="9415848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Стрелка вправо 15"/>
          <p:cNvSpPr/>
          <p:nvPr/>
        </p:nvSpPr>
        <p:spPr>
          <a:xfrm>
            <a:off x="7996109" y="10046043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5093" y="6679639"/>
            <a:ext cx="1771318" cy="39497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логин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 smtClean="0"/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VPN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RDP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Стрелка вправо 17"/>
          <p:cNvSpPr/>
          <p:nvPr/>
        </p:nvSpPr>
        <p:spPr>
          <a:xfrm>
            <a:off x="2520778" y="7000015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Стрелка вправо 18"/>
          <p:cNvSpPr/>
          <p:nvPr/>
        </p:nvSpPr>
        <p:spPr>
          <a:xfrm>
            <a:off x="2496065" y="848909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Стрелка вправо 19"/>
          <p:cNvSpPr/>
          <p:nvPr/>
        </p:nvSpPr>
        <p:spPr>
          <a:xfrm>
            <a:off x="2471352" y="9978167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14556259" y="6888200"/>
            <a:ext cx="6846818" cy="5055296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91135" y="5884550"/>
            <a:ext cx="381194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База данных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Стрелка вправо 23"/>
          <p:cNvSpPr/>
          <p:nvPr/>
        </p:nvSpPr>
        <p:spPr>
          <a:xfrm>
            <a:off x="13962950" y="7562335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848754" y="7286544"/>
            <a:ext cx="2949590" cy="39497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username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schema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localhost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grants</a:t>
            </a:r>
          </a:p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quota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Стрелка вправо 26"/>
          <p:cNvSpPr/>
          <p:nvPr/>
        </p:nvSpPr>
        <p:spPr>
          <a:xfrm>
            <a:off x="13961540" y="8397108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" name="Стрелка вправо 27"/>
          <p:cNvSpPr/>
          <p:nvPr/>
        </p:nvSpPr>
        <p:spPr>
          <a:xfrm>
            <a:off x="13961539" y="9131643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9" name="Стрелка вправо 28"/>
          <p:cNvSpPr/>
          <p:nvPr/>
        </p:nvSpPr>
        <p:spPr>
          <a:xfrm>
            <a:off x="13961538" y="989295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0" name="Стрелка вправо 29"/>
          <p:cNvSpPr/>
          <p:nvPr/>
        </p:nvSpPr>
        <p:spPr>
          <a:xfrm>
            <a:off x="13961537" y="10596611"/>
            <a:ext cx="1147891" cy="321276"/>
          </a:xfrm>
          <a:prstGeom prst="rightArrow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16403882" y="8551321"/>
            <a:ext cx="4654344" cy="2680048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793963" y="7578366"/>
            <a:ext cx="5264263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SELECT </a:t>
            </a:r>
            <a:r>
              <a:rPr lang="mr-IN" dirty="0" smtClean="0"/>
              <a:t>…</a:t>
            </a:r>
            <a:r>
              <a:rPr lang="en-US" dirty="0" smtClean="0"/>
              <a:t> FROM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437339291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70152" y="2565060"/>
            <a:ext cx="21181825" cy="93358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b="1" dirty="0" smtClean="0"/>
              <a:t>Доступы на уровне базы данных:</a:t>
            </a:r>
            <a:endParaRPr lang="en-US" b="1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username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mr-IN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–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в БД должен быть заведен пользователь с разрешением на внешние подключения</a:t>
            </a: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schema</a:t>
            </a:r>
            <a:r>
              <a:rPr lang="ru-RU" dirty="0" smtClean="0"/>
              <a:t> </a:t>
            </a:r>
            <a:r>
              <a:rPr lang="mr-IN" dirty="0" smtClean="0"/>
              <a:t>–</a:t>
            </a:r>
            <a:r>
              <a:rPr lang="ru-RU" dirty="0" smtClean="0"/>
              <a:t> доступ выдается к каждой схеме / базе отдельно</a:t>
            </a:r>
            <a:endParaRPr lang="en-US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algn="l"/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localhost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-</a:t>
            </a:r>
            <a:r>
              <a:rPr kumimoji="0" lang="ru-RU" sz="5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lang="en-US" dirty="0" err="1"/>
              <a:t>username@localhost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ru-RU" dirty="0"/>
              <a:t>не тот вариант</a:t>
            </a:r>
            <a:endParaRPr kumimoji="0" lang="en-US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grants</a:t>
            </a:r>
            <a:r>
              <a:rPr lang="ru-RU" dirty="0" smtClean="0"/>
              <a:t> </a:t>
            </a:r>
            <a:r>
              <a:rPr lang="mr-IN" dirty="0" smtClean="0"/>
              <a:t>–</a:t>
            </a:r>
            <a:r>
              <a:rPr lang="ru-RU" dirty="0" smtClean="0"/>
              <a:t> права могут быть на чтение и изменение</a:t>
            </a:r>
            <a:endParaRPr lang="en-US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quota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mr-IN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–</a:t>
            </a: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могут быть</a:t>
            </a:r>
            <a:r>
              <a:rPr kumimoji="0" lang="ru-RU" sz="5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заданы лимиты на количество / объем запросов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66945517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Shape 258"/>
          <p:cNvSpPr/>
          <p:nvPr/>
        </p:nvSpPr>
        <p:spPr>
          <a:xfrm>
            <a:off x="6770928" y="9402222"/>
            <a:ext cx="11015836" cy="1459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10000" cap="all" spc="0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7000" dirty="0"/>
              <a:t>Константин </a:t>
            </a:r>
            <a:r>
              <a:rPr lang="ru-RU" sz="7000" dirty="0" err="1"/>
              <a:t>башевой</a:t>
            </a:r>
            <a:endParaRPr lang="ru-RU" sz="7000" dirty="0"/>
          </a:p>
        </p:txBody>
      </p:sp>
      <p:sp>
        <p:nvSpPr>
          <p:cNvPr id="259" name="Shape 259"/>
          <p:cNvSpPr/>
          <p:nvPr/>
        </p:nvSpPr>
        <p:spPr>
          <a:xfrm>
            <a:off x="2614612" y="6379483"/>
            <a:ext cx="19154775" cy="2103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lnSpc>
                <a:spcPct val="140000"/>
              </a:lnSpc>
              <a:defRPr sz="7000" spc="140">
                <a:solidFill>
                  <a:srgbClr val="C4AFD2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pPr>
              <a:lnSpc>
                <a:spcPct val="100000"/>
              </a:lnSpc>
            </a:pPr>
            <a:r>
              <a:rPr sz="13000" dirty="0" err="1"/>
              <a:t>Спасибо</a:t>
            </a:r>
            <a:r>
              <a:rPr sz="13000" dirty="0"/>
              <a:t> </a:t>
            </a:r>
            <a:r>
              <a:rPr sz="13000" dirty="0" err="1"/>
              <a:t>за</a:t>
            </a:r>
            <a:r>
              <a:rPr sz="13000" dirty="0"/>
              <a:t> </a:t>
            </a:r>
            <a:r>
              <a:rPr sz="13000" dirty="0" err="1"/>
              <a:t>внимание</a:t>
            </a:r>
            <a:r>
              <a:rPr sz="13000" dirty="0"/>
              <a:t>!</a:t>
            </a:r>
          </a:p>
        </p:txBody>
      </p:sp>
      <p:pic>
        <p:nvPicPr>
          <p:cNvPr id="26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13691" y="1493838"/>
            <a:ext cx="5756618" cy="1600289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2762DA69-F2F0-45CE-8222-F41C76968841}"/>
              </a:ext>
            </a:extLst>
          </p:cNvPr>
          <p:cNvSpPr/>
          <p:nvPr/>
        </p:nvSpPr>
        <p:spPr>
          <a:xfrm>
            <a:off x="6096000" y="10927166"/>
            <a:ext cx="1219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5400" dirty="0" err="1">
                <a:solidFill>
                  <a:schemeClr val="bg1"/>
                </a:solidFill>
                <a:latin typeface="Proxima Nova Lt" panose="02000506030000020004" pitchFamily="50" charset="0"/>
              </a:rPr>
              <a:t>Habr</a:t>
            </a:r>
            <a:r>
              <a:rPr lang="ru-RU" sz="5400" dirty="0">
                <a:solidFill>
                  <a:schemeClr val="bg1"/>
                </a:solidFill>
                <a:latin typeface="Proxima Nova Lt" panose="02000506030000020004" pitchFamily="50" charset="0"/>
              </a:rPr>
              <a:t>: </a:t>
            </a:r>
            <a:r>
              <a:rPr lang="en-US" sz="5400" dirty="0">
                <a:solidFill>
                  <a:schemeClr val="bg1"/>
                </a:solidFill>
                <a:latin typeface="Proxima Nova Lt" panose="02000506030000020004" pitchFamily="50" charset="0"/>
              </a:rPr>
              <a:t>@</a:t>
            </a:r>
            <a:r>
              <a:rPr lang="en-US" sz="5400" dirty="0" err="1">
                <a:solidFill>
                  <a:schemeClr val="bg1"/>
                </a:solidFill>
                <a:latin typeface="Proxima Nova Lt" panose="02000506030000020004" pitchFamily="50" charset="0"/>
              </a:rPr>
              <a:t>kpi_maker</a:t>
            </a:r>
            <a:endParaRPr lang="en-US" sz="5400" dirty="0">
              <a:solidFill>
                <a:schemeClr val="bg1"/>
              </a:solidFill>
              <a:latin typeface="Proxima Nova Lt" panose="02000506030000020004" pitchFamily="50" charset="0"/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>
            <a:off x="2516642" y="3028008"/>
            <a:ext cx="7344959" cy="2564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86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sz="8000" dirty="0"/>
              <a:t>Константин </a:t>
            </a:r>
          </a:p>
          <a:p>
            <a:pPr algn="l">
              <a:lnSpc>
                <a:spcPct val="100000"/>
              </a:lnSpc>
            </a:pPr>
            <a:r>
              <a:rPr lang="ru-RU" sz="8000" dirty="0" err="1"/>
              <a:t>башевой</a:t>
            </a:r>
            <a:endParaRPr sz="8000" dirty="0"/>
          </a:p>
        </p:txBody>
      </p:sp>
      <p:sp>
        <p:nvSpPr>
          <p:cNvPr id="127" name="Shape 127"/>
          <p:cNvSpPr/>
          <p:nvPr/>
        </p:nvSpPr>
        <p:spPr>
          <a:xfrm>
            <a:off x="2588137" y="5435614"/>
            <a:ext cx="2336281" cy="1156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40000"/>
              </a:lnSpc>
              <a:defRPr sz="3900" spc="78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r>
              <a:rPr lang="ru-RU" sz="5500" smtClean="0">
                <a:latin typeface="Proxima Nova Lt" panose="02000506030000020004" pitchFamily="50" charset="0"/>
              </a:rPr>
              <a:t>Яндекс</a:t>
            </a:r>
            <a:endParaRPr sz="5500" dirty="0">
              <a:latin typeface="Proxima Nova Lt" panose="02000506030000020004" pitchFamily="50" charset="0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2516642" y="8062918"/>
            <a:ext cx="676946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lnSpc>
                <a:spcPct val="140000"/>
              </a:lnSpc>
              <a:defRPr sz="2800" spc="196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6000" b="1" dirty="0" err="1">
                <a:latin typeface="PFBeauSansPro-Bold" panose="02000800000000020004" pitchFamily="50" charset="0"/>
              </a:rPr>
              <a:t>Habr</a:t>
            </a:r>
            <a:endParaRPr lang="ru-RU" sz="6000" b="1" dirty="0">
              <a:latin typeface="PFBeauSansPro-Bold" panose="02000800000000020004" pitchFamily="50" charset="0"/>
            </a:endParaRPr>
          </a:p>
          <a:p>
            <a:pPr algn="l">
              <a:lnSpc>
                <a:spcPct val="100000"/>
              </a:lnSpc>
            </a:pPr>
            <a:r>
              <a:rPr lang="en-US" sz="6000" dirty="0">
                <a:latin typeface="Proxima Nova Lt" panose="02000506030000020004" pitchFamily="50" charset="0"/>
              </a:rPr>
              <a:t>@</a:t>
            </a:r>
            <a:r>
              <a:rPr lang="en-US" sz="6000" dirty="0" err="1">
                <a:latin typeface="Proxima Nova Lt" panose="02000506030000020004" pitchFamily="50" charset="0"/>
              </a:rPr>
              <a:t>kpi_maker</a:t>
            </a:r>
            <a:endParaRPr lang="en-US" sz="6000" dirty="0">
              <a:latin typeface="Proxima Nova Lt" panose="02000506030000020004" pitchFamily="50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3C2DF062-568A-45DB-8759-DE262E581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0"/>
            <a:ext cx="13716000" cy="13716000"/>
          </a:xfrm>
          <a:prstGeom prst="rect">
            <a:avLst/>
          </a:prstGeom>
        </p:spPr>
      </p:pic>
      <p:sp>
        <p:nvSpPr>
          <p:cNvPr id="15" name="Shape 198">
            <a:extLst>
              <a:ext uri="{FF2B5EF4-FFF2-40B4-BE49-F238E27FC236}">
                <a16:creationId xmlns:a16="http://schemas.microsoft.com/office/drawing/2014/main" xmlns="" id="{60043467-796A-4791-97F5-E31377E47DB3}"/>
              </a:ext>
            </a:extLst>
          </p:cNvPr>
          <p:cNvSpPr/>
          <p:nvPr/>
        </p:nvSpPr>
        <p:spPr>
          <a:xfrm>
            <a:off x="2588137" y="1937312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479365" y="6029982"/>
            <a:ext cx="16204330" cy="3795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12000" dirty="0"/>
              <a:t>О чём поговорим и что сделаем</a:t>
            </a:r>
          </a:p>
        </p:txBody>
      </p:sp>
      <p:sp>
        <p:nvSpPr>
          <p:cNvPr id="4" name="Shape 232">
            <a:extLst>
              <a:ext uri="{FF2B5EF4-FFF2-40B4-BE49-F238E27FC236}">
                <a16:creationId xmlns:a16="http://schemas.microsoft.com/office/drawing/2014/main" xmlns="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53386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26122" y="3929346"/>
            <a:ext cx="18471651" cy="5373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L="914400" indent="-914400" algn="l">
              <a:spcAft>
                <a:spcPts val="2500"/>
              </a:spcAft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7000" dirty="0" smtClean="0">
                <a:latin typeface="Proxima Nova Lt" panose="02000506030000020004" pitchFamily="50" charset="0"/>
              </a:rPr>
              <a:t>Проблемы доступа к базам данных</a:t>
            </a:r>
          </a:p>
          <a:p>
            <a:pPr marL="914400" indent="-914400" algn="l">
              <a:spcAft>
                <a:spcPts val="2500"/>
              </a:spcAft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7000" dirty="0" smtClean="0">
                <a:latin typeface="Proxima Nova Lt" panose="02000506030000020004" pitchFamily="50" charset="0"/>
              </a:rPr>
              <a:t>Техническая сторона вопроса</a:t>
            </a:r>
          </a:p>
          <a:p>
            <a:pPr marL="914400" indent="-914400" algn="l">
              <a:spcAft>
                <a:spcPts val="2500"/>
              </a:spcAft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7000" dirty="0" smtClean="0">
                <a:latin typeface="Proxima Nova Lt" panose="02000506030000020004" pitchFamily="50" charset="0"/>
              </a:rPr>
              <a:t>Хранение персональных данных</a:t>
            </a:r>
          </a:p>
          <a:p>
            <a:pPr marL="914400" indent="-914400" algn="l">
              <a:spcAft>
                <a:spcPts val="2500"/>
              </a:spcAft>
              <a:buAutoNum type="arabicPeriod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7000" dirty="0" smtClean="0">
                <a:latin typeface="Proxima Nova Lt" panose="02000506030000020004" pitchFamily="50" charset="0"/>
              </a:rPr>
              <a:t>Инфраструктурные заботы</a:t>
            </a:r>
            <a:endParaRPr lang="ru-RU" sz="7000" dirty="0">
              <a:latin typeface="Proxima Nova Lt" panose="02000506030000020004" pitchFamily="50" charset="0"/>
            </a:endParaRPr>
          </a:p>
        </p:txBody>
      </p:sp>
      <p:sp>
        <p:nvSpPr>
          <p:cNvPr id="4" name="Shape 197">
            <a:extLst>
              <a:ext uri="{FF2B5EF4-FFF2-40B4-BE49-F238E27FC236}">
                <a16:creationId xmlns:a16="http://schemas.microsoft.com/office/drawing/2014/main" xmlns="" id="{5A977BDE-E47A-4900-AD80-65EDD9F7B035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>
                <a:solidFill>
                  <a:srgbClr val="A4A3A4"/>
                </a:solidFill>
                <a:latin typeface="PF BeauSans Pro SemiBold" panose="02000503000000020004" pitchFamily="50" charset="0"/>
              </a:rPr>
              <a:t>О чём поговорим и что сделаем</a:t>
            </a:r>
            <a:endParaRPr sz="3000" dirty="0">
              <a:solidFill>
                <a:srgbClr val="A4A3A4"/>
              </a:solidFill>
              <a:latin typeface="PF BeauSans Pro SemiBold" panose="0200050300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115977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476191" y="6918641"/>
            <a:ext cx="19549605" cy="2013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12000" dirty="0"/>
              <a:t>Цели занятия</a:t>
            </a:r>
          </a:p>
        </p:txBody>
      </p:sp>
      <p:sp>
        <p:nvSpPr>
          <p:cNvPr id="8" name="Shape 232">
            <a:extLst>
              <a:ext uri="{FF2B5EF4-FFF2-40B4-BE49-F238E27FC236}">
                <a16:creationId xmlns:a16="http://schemas.microsoft.com/office/drawing/2014/main" xmlns="" id="{67812C4C-C597-4459-9C84-9A898288788F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08088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2499646" y="2604125"/>
            <a:ext cx="19370676" cy="1703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dirty="0"/>
              <a:t>В конце занятия вы сможете:</a:t>
            </a:r>
            <a:endParaRPr dirty="0"/>
          </a:p>
        </p:txBody>
      </p:sp>
      <p:sp>
        <p:nvSpPr>
          <p:cNvPr id="198" name="Shape 198"/>
          <p:cNvSpPr/>
          <p:nvPr/>
        </p:nvSpPr>
        <p:spPr>
          <a:xfrm>
            <a:off x="2588137" y="1937312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2558640" y="4401298"/>
            <a:ext cx="19210748" cy="6683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spcAft>
                <a:spcPts val="1800"/>
              </a:spcAft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600" dirty="0">
                <a:latin typeface="Proxima Nova Lt" panose="02000506030000020004" pitchFamily="50" charset="0"/>
              </a:rPr>
              <a:t>-</a:t>
            </a:r>
            <a:r>
              <a:rPr lang="ru-RU" sz="5600" dirty="0" smtClean="0">
                <a:latin typeface="Proxima Nova Lt" panose="02000506030000020004" pitchFamily="50" charset="0"/>
              </a:rPr>
              <a:t> настраивать / грамотно запрашивать доступ к </a:t>
            </a:r>
            <a:r>
              <a:rPr lang="ru-RU" sz="5600" dirty="0" err="1" smtClean="0">
                <a:latin typeface="Proxima Nova Lt" panose="02000506030000020004" pitchFamily="50" charset="0"/>
              </a:rPr>
              <a:t>виртуалкам</a:t>
            </a:r>
            <a:r>
              <a:rPr lang="ru-RU" sz="5600" dirty="0" smtClean="0">
                <a:latin typeface="Proxima Nova Lt" panose="02000506030000020004" pitchFamily="50" charset="0"/>
              </a:rPr>
              <a:t> и базам данных</a:t>
            </a:r>
          </a:p>
          <a:p>
            <a:pPr marL="685800" indent="-685800" algn="l">
              <a:spcAft>
                <a:spcPts val="1800"/>
              </a:spcAft>
              <a:buFontTx/>
              <a:buChar char="-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600" dirty="0" smtClean="0">
                <a:latin typeface="Proxima Nova Lt" panose="02000506030000020004" pitchFamily="50" charset="0"/>
              </a:rPr>
              <a:t>заводить роли и пользователей</a:t>
            </a:r>
          </a:p>
          <a:p>
            <a:pPr marL="685800" indent="-685800" algn="l">
              <a:spcAft>
                <a:spcPts val="1800"/>
              </a:spcAft>
              <a:buFontTx/>
              <a:buChar char="-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600" dirty="0" smtClean="0">
                <a:latin typeface="Proxima Nova Lt" panose="02000506030000020004" pitchFamily="50" charset="0"/>
              </a:rPr>
              <a:t>рассказать основы сетевых настроек </a:t>
            </a:r>
            <a:r>
              <a:rPr lang="ru-RU" sz="5600" dirty="0" err="1" smtClean="0">
                <a:latin typeface="Proxima Nova Lt" panose="02000506030000020004" pitchFamily="50" charset="0"/>
              </a:rPr>
              <a:t>виртуалок</a:t>
            </a:r>
            <a:endParaRPr lang="ru-RU" sz="5600" dirty="0" smtClean="0">
              <a:latin typeface="Proxima Nova Lt" panose="02000506030000020004" pitchFamily="50" charset="0"/>
            </a:endParaRPr>
          </a:p>
          <a:p>
            <a:pPr marL="685800" indent="-685800" algn="l">
              <a:spcAft>
                <a:spcPts val="1800"/>
              </a:spcAft>
              <a:buFontTx/>
              <a:buChar char="-"/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r>
              <a:rPr lang="ru-RU" sz="5600" dirty="0" smtClean="0">
                <a:latin typeface="Proxima Nova Lt" panose="02000506030000020004" pitchFamily="50" charset="0"/>
              </a:rPr>
              <a:t>быть в курсе шифрования значений</a:t>
            </a:r>
            <a:endParaRPr lang="ru-RU" sz="5600" dirty="0">
              <a:latin typeface="Proxima Nova Lt" panose="02000506030000020004" pitchFamily="50" charset="0"/>
            </a:endParaRPr>
          </a:p>
          <a:p>
            <a:pPr algn="l">
              <a:spcBef>
                <a:spcPts val="3800"/>
              </a:spcBef>
              <a:spcAft>
                <a:spcPts val="1800"/>
              </a:spcAft>
              <a:defRPr sz="4000" spc="159">
                <a:solidFill>
                  <a:srgbClr val="525860"/>
                </a:solidFill>
                <a:latin typeface="Proxima Nova Regular"/>
                <a:ea typeface="Proxima Nova Regular"/>
                <a:cs typeface="Proxima Nova Regular"/>
                <a:sym typeface="Proxima Nova Regular"/>
              </a:defRPr>
            </a:pPr>
            <a:endParaRPr lang="ru-RU" sz="5600" dirty="0">
              <a:latin typeface="Proxima Nova Lt" panose="02000506030000020004" pitchFamily="50" charset="0"/>
            </a:endParaRP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7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2538359" y="6807190"/>
            <a:ext cx="19549605" cy="2133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lnSpc>
                <a:spcPct val="110000"/>
              </a:lnSpc>
              <a:defRPr sz="10000" cap="all">
                <a:solidFill>
                  <a:srgbClr val="FDFFFB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pPr>
            <a:r>
              <a:rPr lang="ru-RU" sz="12000" dirty="0" smtClean="0"/>
              <a:t>Нужен доступ к БД</a:t>
            </a:r>
            <a:endParaRPr lang="en-US" sz="12000" dirty="0"/>
          </a:p>
        </p:txBody>
      </p:sp>
      <p:sp>
        <p:nvSpPr>
          <p:cNvPr id="4" name="Shape 232">
            <a:extLst>
              <a:ext uri="{FF2B5EF4-FFF2-40B4-BE49-F238E27FC236}">
                <a16:creationId xmlns:a16="http://schemas.microsoft.com/office/drawing/2014/main" xmlns="" id="{F1294AC4-AE43-478C-80C1-5A8B12D765CE}"/>
              </a:ext>
            </a:extLst>
          </p:cNvPr>
          <p:cNvSpPr/>
          <p:nvPr/>
        </p:nvSpPr>
        <p:spPr>
          <a:xfrm>
            <a:off x="2597353" y="3345424"/>
            <a:ext cx="1255062" cy="0"/>
          </a:xfrm>
          <a:prstGeom prst="line">
            <a:avLst/>
          </a:prstGeom>
          <a:ln w="88900">
            <a:solidFill>
              <a:srgbClr val="FDFFFB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515775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67861" y="2673632"/>
            <a:ext cx="11113620" cy="856644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b="1" dirty="0" smtClean="0"/>
              <a:t>Вопросы админов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Какие запросы будете делать?</a:t>
            </a:r>
            <a:endParaRPr lang="ru-RU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Где будете результаты хранить?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Запросы локально будете запускать?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ru-RU" dirty="0" smtClean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Отчеты в </a:t>
            </a:r>
            <a:r>
              <a:rPr lang="en-US" dirty="0" smtClean="0"/>
              <a:t>BI-</a:t>
            </a:r>
            <a:r>
              <a:rPr lang="ru-RU" dirty="0" smtClean="0"/>
              <a:t>системе будете делать?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Какие порты и протоколы открывать?</a:t>
            </a:r>
            <a:endParaRPr kumimoji="0" lang="ru-RU" sz="50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124857556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2626855" y="1948424"/>
            <a:ext cx="1255062" cy="0"/>
          </a:xfrm>
          <a:prstGeom prst="line">
            <a:avLst/>
          </a:prstGeom>
          <a:ln w="88900">
            <a:solidFill>
              <a:srgbClr val="A64798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  <a:endParaRPr/>
          </a:p>
        </p:txBody>
      </p:sp>
      <p:sp>
        <p:nvSpPr>
          <p:cNvPr id="6" name="Shape 197">
            <a:extLst>
              <a:ext uri="{FF2B5EF4-FFF2-40B4-BE49-F238E27FC236}">
                <a16:creationId xmlns:a16="http://schemas.microsoft.com/office/drawing/2014/main" xmlns="" id="{4E33DE57-46D5-4CA5-95B4-9DC0AD3E1789}"/>
              </a:ext>
            </a:extLst>
          </p:cNvPr>
          <p:cNvSpPr/>
          <p:nvPr/>
        </p:nvSpPr>
        <p:spPr>
          <a:xfrm>
            <a:off x="2567861" y="1029383"/>
            <a:ext cx="19370676" cy="649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 algn="l">
              <a:lnSpc>
                <a:spcPct val="130000"/>
              </a:lnSpc>
              <a:defRPr sz="8000" cap="all" spc="0">
                <a:solidFill>
                  <a:srgbClr val="525860"/>
                </a:solidFill>
                <a:latin typeface="PFBeauSansPro-Bold"/>
                <a:ea typeface="PFBeauSansPro-Bold"/>
                <a:cs typeface="PFBeauSansPro-Bold"/>
                <a:sym typeface="PFBeauSansPro-Bold"/>
              </a:defRPr>
            </a:lvl1pPr>
          </a:lstStyle>
          <a:p>
            <a:r>
              <a:rPr lang="ru-RU" sz="3000" dirty="0" smtClean="0">
                <a:solidFill>
                  <a:schemeClr val="bg1">
                    <a:lumMod val="65000"/>
                  </a:schemeClr>
                </a:solidFill>
                <a:latin typeface="PF BeauSans Pro SemiBold" panose="02000503000000020004" pitchFamily="50" charset="0"/>
              </a:rPr>
              <a:t>Доступ к БД</a:t>
            </a:r>
            <a:endParaRPr lang="en-US" sz="3000" dirty="0">
              <a:solidFill>
                <a:schemeClr val="bg1">
                  <a:lumMod val="65000"/>
                </a:schemeClr>
              </a:solidFill>
              <a:latin typeface="PF BeauSans Pro SemiBold" panose="02000503000000020004" pitchFamily="50" charset="0"/>
            </a:endParaRPr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14556259" y="6888200"/>
            <a:ext cx="6846818" cy="5055296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91135" y="5884550"/>
            <a:ext cx="381194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dirty="0" smtClean="0"/>
              <a:t>База данных</a:t>
            </a:r>
            <a:endParaRPr kumimoji="0" lang="ru-RU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16403882" y="8551321"/>
            <a:ext cx="4654344" cy="2680048"/>
          </a:xfrm>
          <a:prstGeom prst="roundRect">
            <a:avLst>
              <a:gd name="adj" fmla="val 3738"/>
            </a:avLst>
          </a:prstGeom>
          <a:noFill/>
          <a:ln w="12700" cap="flat">
            <a:solidFill>
              <a:srgbClr val="0070C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793963" y="7578366"/>
            <a:ext cx="5264263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SELECT </a:t>
            </a:r>
            <a:r>
              <a:rPr lang="mr-IN" dirty="0" smtClean="0"/>
              <a:t>…</a:t>
            </a:r>
            <a:r>
              <a:rPr lang="en-US" dirty="0" smtClean="0"/>
              <a:t> FROM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571312972"/>
      </p:ext>
    </p:extLst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7633</TotalTime>
  <Words>299</Words>
  <Application>Microsoft Macintosh PowerPoint</Application>
  <PresentationFormat>Другой</PresentationFormat>
  <Paragraphs>99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5" baseType="lpstr">
      <vt:lpstr>Calibri</vt:lpstr>
      <vt:lpstr>Helvetica</vt:lpstr>
      <vt:lpstr>Helvetica Light</vt:lpstr>
      <vt:lpstr>Helvetica Neue</vt:lpstr>
      <vt:lpstr>PF BeauSans Pro SemiBold</vt:lpstr>
      <vt:lpstr>PFBeauSansPro-Bold</vt:lpstr>
      <vt:lpstr>PFBeauSansPro-Regular</vt:lpstr>
      <vt:lpstr>Proxima Nova Lt</vt:lpstr>
      <vt:lpstr>Proxima Nova Regular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Андрей Мельниченко</dc:creator>
  <cp:lastModifiedBy>пользователь Microsoft Office</cp:lastModifiedBy>
  <cp:revision>137</cp:revision>
  <dcterms:modified xsi:type="dcterms:W3CDTF">2019-06-02T20:56:30Z</dcterms:modified>
</cp:coreProperties>
</file>